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58" r:id="rId3"/>
    <p:sldId id="264" r:id="rId4"/>
    <p:sldId id="272" r:id="rId5"/>
    <p:sldId id="265" r:id="rId6"/>
    <p:sldId id="261" r:id="rId7"/>
    <p:sldId id="262" r:id="rId8"/>
    <p:sldId id="263" r:id="rId9"/>
    <p:sldId id="260" r:id="rId10"/>
    <p:sldId id="266" r:id="rId11"/>
    <p:sldId id="268" r:id="rId12"/>
    <p:sldId id="269" r:id="rId13"/>
    <p:sldId id="271" r:id="rId14"/>
    <p:sldId id="270"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93" autoAdjust="0"/>
  </p:normalViewPr>
  <p:slideViewPr>
    <p:cSldViewPr snapToGrid="0" snapToObjects="1">
      <p:cViewPr varScale="1">
        <p:scale>
          <a:sx n="80" d="100"/>
          <a:sy n="80" d="100"/>
        </p:scale>
        <p:origin x="10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4170AA-0C41-4541-916C-9594BE89FBCC}" type="datetime1">
              <a:rPr lang="en-US" smtClean="0"/>
              <a:t>10/22/2018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649FEB-57E6-544C-AF72-4E0FDDFC610B}" type="slidenum">
              <a:rPr lang="en-US" smtClean="0"/>
              <a:t>‹#›</a:t>
            </a:fld>
            <a:endParaRPr lang="en-US"/>
          </a:p>
        </p:txBody>
      </p:sp>
    </p:spTree>
    <p:extLst>
      <p:ext uri="{BB962C8B-B14F-4D97-AF65-F5344CB8AC3E}">
        <p14:creationId xmlns:p14="http://schemas.microsoft.com/office/powerpoint/2010/main" val="3386248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B1B59-5F4E-FB40-9FA3-5CB03865C428}" type="datetime1">
              <a:rPr lang="en-US" smtClean="0"/>
              <a:t>10/22/2018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7E331D-BDE9-7649-9E5A-F9C20D33E7FA}" type="slidenum">
              <a:rPr lang="en-US" smtClean="0"/>
              <a:t>‹#›</a:t>
            </a:fld>
            <a:endParaRPr lang="en-US"/>
          </a:p>
        </p:txBody>
      </p:sp>
    </p:spTree>
    <p:extLst>
      <p:ext uri="{BB962C8B-B14F-4D97-AF65-F5344CB8AC3E}">
        <p14:creationId xmlns:p14="http://schemas.microsoft.com/office/powerpoint/2010/main" val="5434333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7E331D-BDE9-7649-9E5A-F9C20D33E7FA}" type="slidenum">
              <a:rPr lang="en-US" smtClean="0"/>
              <a:t>1</a:t>
            </a:fld>
            <a:endParaRPr lang="en-US"/>
          </a:p>
        </p:txBody>
      </p:sp>
    </p:spTree>
    <p:extLst>
      <p:ext uri="{BB962C8B-B14F-4D97-AF65-F5344CB8AC3E}">
        <p14:creationId xmlns:p14="http://schemas.microsoft.com/office/powerpoint/2010/main" val="108129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subtitle style</a:t>
            </a:r>
            <a:endParaRPr lang="en-US" dirty="0"/>
          </a:p>
        </p:txBody>
      </p:sp>
      <p:sp>
        <p:nvSpPr>
          <p:cNvPr id="4" name="Date Placeholder 3"/>
          <p:cNvSpPr>
            <a:spLocks noGrp="1"/>
          </p:cNvSpPr>
          <p:nvPr>
            <p:ph type="dt" sz="half" idx="10"/>
          </p:nvPr>
        </p:nvSpPr>
        <p:spPr/>
        <p:txBody>
          <a:bodyPr/>
          <a:lstStyle/>
          <a:p>
            <a:fld id="{22D26364-1AB6-9446-B5C4-DD06D16F9D96}" type="datetime4">
              <a:rPr lang="en-US" smtClean="0"/>
              <a:t>October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79D065-1EA1-8B4D-BCDF-489A5F7E3769}" type="datetime4">
              <a:rPr lang="en-US" smtClean="0"/>
              <a:t>October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DD4128-3620-DF4A-B728-B56EFC44FA6B}" type="datetime4">
              <a:rPr lang="en-US" smtClean="0"/>
              <a:t>October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7AA0D-029C-9846-AC4D-B726B61E25C0}" type="datetime4">
              <a:rPr lang="en-US" smtClean="0"/>
              <a:t>October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a:t>Click to edit Master text styles</a:t>
            </a:r>
          </a:p>
        </p:txBody>
      </p:sp>
      <p:sp>
        <p:nvSpPr>
          <p:cNvPr id="4" name="Date Placeholder 3"/>
          <p:cNvSpPr>
            <a:spLocks noGrp="1"/>
          </p:cNvSpPr>
          <p:nvPr>
            <p:ph type="dt" sz="half" idx="10"/>
          </p:nvPr>
        </p:nvSpPr>
        <p:spPr/>
        <p:txBody>
          <a:bodyPr/>
          <a:lstStyle/>
          <a:p>
            <a:fld id="{C94057EC-E503-4341-AE90-0F36E6B3A926}" type="datetime4">
              <a:rPr lang="en-US" smtClean="0"/>
              <a:t>October 22,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BE1451-2334-064D-9F80-AC8F057BBDCA}" type="datetime4">
              <a:rPr lang="en-US" smtClean="0"/>
              <a:t>October 22,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EB0137-DA54-B94E-92AD-D705A3F40856}" type="datetime4">
              <a:rPr lang="en-US" smtClean="0"/>
              <a:t>October 22,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DB60A6-B318-964C-B14E-0D1358CAAB1A}" type="datetime4">
              <a:rPr lang="en-US" smtClean="0"/>
              <a:t>October 22,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0451B-566A-8F41-9A99-F617D0D6CEA0}" type="datetime4">
              <a:rPr lang="en-US" smtClean="0"/>
              <a:t>October 22,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a:t>Click to edit Master text styles</a:t>
            </a:r>
          </a:p>
        </p:txBody>
      </p:sp>
      <p:sp>
        <p:nvSpPr>
          <p:cNvPr id="5" name="Date Placeholder 4"/>
          <p:cNvSpPr>
            <a:spLocks noGrp="1"/>
          </p:cNvSpPr>
          <p:nvPr>
            <p:ph type="dt" sz="half" idx="10"/>
          </p:nvPr>
        </p:nvSpPr>
        <p:spPr/>
        <p:txBody>
          <a:bodyPr/>
          <a:lstStyle/>
          <a:p>
            <a:fld id="{37F72B71-D37E-114C-ABD5-7BC722DA3323}" type="datetime4">
              <a:rPr lang="en-US" smtClean="0"/>
              <a:t>October 22, 2018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dirty="0"/>
              <a:t>Click to edit Master title style</a:t>
            </a:r>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C70B5D-0C98-B54D-920A-5ECA7304775F}" type="datetime4">
              <a:rPr lang="en-US" smtClean="0"/>
              <a:t>October 22,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92D7E75-EEC5-FB46-AB94-22FE91E92476}" type="datetime4">
              <a:rPr lang="en-US" smtClean="0"/>
              <a:t>October 22, 2018</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Meitler Consulting </a:t>
            </a:r>
            <a:r>
              <a:rPr lang="en-US" dirty="0" err="1"/>
              <a:t>Inc</a:t>
            </a:r>
            <a:endParaRPr lang="en-US" dirty="0"/>
          </a:p>
        </p:txBody>
      </p:sp>
      <p:sp>
        <p:nvSpPr>
          <p:cNvPr id="3" name="Subtitle 2"/>
          <p:cNvSpPr>
            <a:spLocks noGrp="1"/>
          </p:cNvSpPr>
          <p:nvPr>
            <p:ph type="subTitle" idx="1"/>
          </p:nvPr>
        </p:nvSpPr>
        <p:spPr/>
        <p:txBody>
          <a:bodyPr/>
          <a:lstStyle/>
          <a:p>
            <a:r>
              <a:rPr lang="en-US" dirty="0"/>
              <a:t>Wastewater pretreatment</a:t>
            </a:r>
          </a:p>
        </p:txBody>
      </p:sp>
      <p:sp>
        <p:nvSpPr>
          <p:cNvPr id="4" name="TextBox 3"/>
          <p:cNvSpPr txBox="1"/>
          <p:nvPr/>
        </p:nvSpPr>
        <p:spPr>
          <a:xfrm>
            <a:off x="5814213" y="4486827"/>
            <a:ext cx="2739020" cy="830997"/>
          </a:xfrm>
          <a:prstGeom prst="rect">
            <a:avLst/>
          </a:prstGeom>
          <a:noFill/>
        </p:spPr>
        <p:txBody>
          <a:bodyPr wrap="none" rtlCol="0">
            <a:spAutoFit/>
          </a:bodyPr>
          <a:lstStyle/>
          <a:p>
            <a:r>
              <a:rPr lang="en-US" sz="1600" dirty="0">
                <a:solidFill>
                  <a:schemeClr val="bg1"/>
                </a:solidFill>
              </a:rPr>
              <a:t>Meitler Consulting Inc.</a:t>
            </a:r>
          </a:p>
          <a:p>
            <a:endParaRPr lang="en-US" sz="1600" dirty="0">
              <a:solidFill>
                <a:schemeClr val="bg1"/>
              </a:solidFill>
            </a:endParaRPr>
          </a:p>
          <a:p>
            <a:r>
              <a:rPr lang="en-US" sz="1400" dirty="0">
                <a:solidFill>
                  <a:schemeClr val="bg1"/>
                </a:solidFill>
              </a:rPr>
              <a:t>913.422.9339   I   </a:t>
            </a:r>
            <a:r>
              <a:rPr lang="en-US" sz="1600" dirty="0" err="1">
                <a:solidFill>
                  <a:schemeClr val="bg1"/>
                </a:solidFill>
              </a:rPr>
              <a:t>mciclay.com</a:t>
            </a:r>
            <a:endParaRPr lang="en-US" sz="1600" dirty="0">
              <a:solidFill>
                <a:schemeClr val="bg1"/>
              </a:solidFill>
            </a:endParaRPr>
          </a:p>
        </p:txBody>
      </p:sp>
      <p:pic>
        <p:nvPicPr>
          <p:cNvPr id="6" name="Picture 5" descr="Untitled-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14213" y="4026628"/>
            <a:ext cx="960687" cy="529056"/>
          </a:xfrm>
          <a:prstGeom prst="rect">
            <a:avLst/>
          </a:prstGeom>
        </p:spPr>
      </p:pic>
    </p:spTree>
    <p:extLst>
      <p:ext uri="{BB962C8B-B14F-4D97-AF65-F5344CB8AC3E}">
        <p14:creationId xmlns:p14="http://schemas.microsoft.com/office/powerpoint/2010/main" val="1616082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210759" y="1256831"/>
            <a:ext cx="4140791" cy="49281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Content Placeholder 1"/>
          <p:cNvSpPr>
            <a:spLocks noGrp="1"/>
          </p:cNvSpPr>
          <p:nvPr>
            <p:ph sz="half" idx="1"/>
          </p:nvPr>
        </p:nvSpPr>
        <p:spPr/>
        <p:txBody>
          <a:bodyPr/>
          <a:lstStyle/>
          <a:p>
            <a:r>
              <a:rPr lang="en-US" sz="2000" dirty="0"/>
              <a:t>MC ###</a:t>
            </a:r>
          </a:p>
          <a:p>
            <a:pPr lvl="1"/>
            <a:r>
              <a:rPr lang="en-US" sz="1800" dirty="0"/>
              <a:t>Non Hazardous</a:t>
            </a:r>
          </a:p>
          <a:p>
            <a:pPr lvl="1"/>
            <a:r>
              <a:rPr lang="en-US" sz="1800" dirty="0"/>
              <a:t>Easy to use</a:t>
            </a:r>
          </a:p>
          <a:p>
            <a:pPr lvl="1"/>
            <a:r>
              <a:rPr lang="en-US" sz="1800" dirty="0"/>
              <a:t>Replaces </a:t>
            </a:r>
            <a:r>
              <a:rPr lang="en-US" sz="1800"/>
              <a:t>Liquid Chemistry</a:t>
            </a:r>
            <a:endParaRPr lang="en-US" sz="1800" dirty="0"/>
          </a:p>
          <a:p>
            <a:pPr lvl="1"/>
            <a:r>
              <a:rPr lang="en-US" sz="1800" dirty="0"/>
              <a:t>Dewaters well</a:t>
            </a:r>
          </a:p>
          <a:p>
            <a:pPr lvl="1"/>
            <a:r>
              <a:rPr lang="en-US" sz="1800" dirty="0"/>
              <a:t>MCI manufactures this product</a:t>
            </a:r>
          </a:p>
          <a:p>
            <a:pPr lvl="1"/>
            <a:r>
              <a:rPr lang="en-US" sz="1800" dirty="0"/>
              <a:t>Custom blend if or when needed</a:t>
            </a:r>
          </a:p>
        </p:txBody>
      </p:sp>
      <p:sp>
        <p:nvSpPr>
          <p:cNvPr id="4" name="Title 3"/>
          <p:cNvSpPr>
            <a:spLocks noGrp="1"/>
          </p:cNvSpPr>
          <p:nvPr>
            <p:ph type="title"/>
          </p:nvPr>
        </p:nvSpPr>
        <p:spPr/>
        <p:txBody>
          <a:bodyPr/>
          <a:lstStyle/>
          <a:p>
            <a:r>
              <a:rPr lang="en-US" dirty="0"/>
              <a:t>Bentonite Clay based blends</a:t>
            </a:r>
          </a:p>
        </p:txBody>
      </p:sp>
      <p:pic>
        <p:nvPicPr>
          <p:cNvPr id="7" name="Picture 6" descr="Untitled-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93997" y="6264869"/>
            <a:ext cx="960687" cy="529056"/>
          </a:xfrm>
          <a:prstGeom prst="rect">
            <a:avLst/>
          </a:prstGeom>
        </p:spPr>
      </p:pic>
    </p:spTree>
    <p:extLst>
      <p:ext uri="{BB962C8B-B14F-4D97-AF65-F5344CB8AC3E}">
        <p14:creationId xmlns:p14="http://schemas.microsoft.com/office/powerpoint/2010/main" val="2327469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we Fit in</a:t>
            </a:r>
          </a:p>
        </p:txBody>
      </p:sp>
      <p:sp>
        <p:nvSpPr>
          <p:cNvPr id="3" name="Text Placeholder 2"/>
          <p:cNvSpPr>
            <a:spLocks noGrp="1"/>
          </p:cNvSpPr>
          <p:nvPr>
            <p:ph type="body" idx="1"/>
          </p:nvPr>
        </p:nvSpPr>
        <p:spPr/>
        <p:txBody>
          <a:bodyPr/>
          <a:lstStyle/>
          <a:p>
            <a:r>
              <a:rPr lang="en-US" dirty="0"/>
              <a:t>Businesses we target</a:t>
            </a:r>
          </a:p>
        </p:txBody>
      </p:sp>
      <p:sp>
        <p:nvSpPr>
          <p:cNvPr id="4" name="Content Placeholder 3"/>
          <p:cNvSpPr>
            <a:spLocks noGrp="1"/>
          </p:cNvSpPr>
          <p:nvPr>
            <p:ph sz="half" idx="2"/>
          </p:nvPr>
        </p:nvSpPr>
        <p:spPr/>
        <p:txBody>
          <a:bodyPr>
            <a:normAutofit/>
          </a:bodyPr>
          <a:lstStyle/>
          <a:p>
            <a:pPr lvl="1"/>
            <a:r>
              <a:rPr lang="en-US" sz="1800" dirty="0"/>
              <a:t>Facilities using liquid chemistry</a:t>
            </a:r>
          </a:p>
          <a:p>
            <a:pPr lvl="1"/>
            <a:r>
              <a:rPr lang="en-US" sz="1800" dirty="0"/>
              <a:t>Facilities that are out of compliance</a:t>
            </a:r>
          </a:p>
          <a:p>
            <a:pPr lvl="1"/>
            <a:r>
              <a:rPr lang="en-US" sz="1800" dirty="0"/>
              <a:t>Facilities wanting to evaluate their overall treatment cost wanting financial savings</a:t>
            </a:r>
          </a:p>
        </p:txBody>
      </p:sp>
      <p:sp>
        <p:nvSpPr>
          <p:cNvPr id="5" name="Text Placeholder 4"/>
          <p:cNvSpPr>
            <a:spLocks noGrp="1"/>
          </p:cNvSpPr>
          <p:nvPr>
            <p:ph type="body" sz="quarter" idx="3"/>
          </p:nvPr>
        </p:nvSpPr>
        <p:spPr/>
        <p:txBody>
          <a:bodyPr/>
          <a:lstStyle/>
          <a:p>
            <a:r>
              <a:rPr lang="en-US" dirty="0"/>
              <a:t>Industries we work in</a:t>
            </a:r>
          </a:p>
        </p:txBody>
      </p:sp>
      <p:sp>
        <p:nvSpPr>
          <p:cNvPr id="6" name="Content Placeholder 5"/>
          <p:cNvSpPr>
            <a:spLocks noGrp="1"/>
          </p:cNvSpPr>
          <p:nvPr>
            <p:ph sz="quarter" idx="4"/>
          </p:nvPr>
        </p:nvSpPr>
        <p:spPr/>
        <p:txBody>
          <a:bodyPr>
            <a:noAutofit/>
          </a:bodyPr>
          <a:lstStyle/>
          <a:p>
            <a:pPr lvl="1"/>
            <a:r>
              <a:rPr lang="en-US" sz="1800" dirty="0"/>
              <a:t>Corrugating/Converting</a:t>
            </a:r>
          </a:p>
          <a:p>
            <a:pPr lvl="1"/>
            <a:r>
              <a:rPr lang="en-US" sz="1800" dirty="0"/>
              <a:t>Die Casting</a:t>
            </a:r>
          </a:p>
          <a:p>
            <a:pPr lvl="1"/>
            <a:r>
              <a:rPr lang="en-US" sz="1800" dirty="0"/>
              <a:t>Metal Finishing</a:t>
            </a:r>
          </a:p>
          <a:p>
            <a:pPr lvl="1"/>
            <a:r>
              <a:rPr lang="en-US" sz="1800" dirty="0"/>
              <a:t>Machining</a:t>
            </a:r>
          </a:p>
          <a:p>
            <a:pPr lvl="1"/>
            <a:r>
              <a:rPr lang="en-US" sz="1800" dirty="0"/>
              <a:t>Paint Manufactures</a:t>
            </a:r>
          </a:p>
          <a:p>
            <a:pPr lvl="1"/>
            <a:r>
              <a:rPr lang="en-US" sz="1800" dirty="0"/>
              <a:t>Textile</a:t>
            </a:r>
          </a:p>
          <a:p>
            <a:pPr lvl="1"/>
            <a:r>
              <a:rPr lang="en-US" sz="1800" dirty="0"/>
              <a:t>Aerospace</a:t>
            </a:r>
          </a:p>
          <a:p>
            <a:pPr lvl="1"/>
            <a:r>
              <a:rPr lang="en-US" sz="1800" dirty="0"/>
              <a:t>Auto Manufacturing</a:t>
            </a:r>
          </a:p>
          <a:p>
            <a:pPr lvl="1"/>
            <a:r>
              <a:rPr lang="en-US" sz="1800" dirty="0"/>
              <a:t>Food Processing</a:t>
            </a:r>
          </a:p>
          <a:p>
            <a:pPr lvl="1"/>
            <a:r>
              <a:rPr lang="en-US" sz="1800" dirty="0"/>
              <a:t>Refineries</a:t>
            </a:r>
          </a:p>
        </p:txBody>
      </p:sp>
      <p:pic>
        <p:nvPicPr>
          <p:cNvPr id="8" name="Picture 7" descr="Untitled-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93997" y="6264869"/>
            <a:ext cx="960687" cy="529056"/>
          </a:xfrm>
          <a:prstGeom prst="rect">
            <a:avLst/>
          </a:prstGeom>
        </p:spPr>
      </p:pic>
    </p:spTree>
    <p:extLst>
      <p:ext uri="{BB962C8B-B14F-4D97-AF65-F5344CB8AC3E}">
        <p14:creationId xmlns:p14="http://schemas.microsoft.com/office/powerpoint/2010/main" val="345743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1080945" y="1626477"/>
            <a:ext cx="3200400" cy="2871657"/>
          </a:xfrm>
        </p:spPr>
        <p:txBody>
          <a:bodyPr>
            <a:noAutofit/>
          </a:bodyPr>
          <a:lstStyle/>
          <a:p>
            <a:pPr>
              <a:buFont typeface="Arial"/>
              <a:buChar char="•"/>
            </a:pPr>
            <a:r>
              <a:rPr lang="en-US" sz="2000" dirty="0"/>
              <a:t>ALAR Environmental Rotary Vacuum Drum Systems</a:t>
            </a:r>
          </a:p>
          <a:p>
            <a:pPr>
              <a:buFont typeface="Arial"/>
              <a:buChar char="•"/>
            </a:pPr>
            <a:r>
              <a:rPr lang="en-US" sz="2000" dirty="0"/>
              <a:t>All Batch and Continuous Flow Dewatering Tables</a:t>
            </a:r>
          </a:p>
          <a:p>
            <a:pPr>
              <a:buFont typeface="Arial"/>
              <a:buChar char="•"/>
            </a:pPr>
            <a:r>
              <a:rPr lang="en-US" sz="2000" dirty="0" err="1"/>
              <a:t>Beckart</a:t>
            </a:r>
            <a:r>
              <a:rPr lang="en-US" sz="2000" dirty="0"/>
              <a:t> Environmental Batch Systems</a:t>
            </a:r>
          </a:p>
          <a:p>
            <a:pPr marL="0" indent="0"/>
            <a:endParaRPr lang="en-US" sz="2000" dirty="0">
              <a:solidFill>
                <a:srgbClr val="7F7F7F"/>
              </a:solidFill>
            </a:endParaRPr>
          </a:p>
          <a:p>
            <a:pPr marL="0" indent="0"/>
            <a:endParaRPr lang="en-US" sz="2000" dirty="0">
              <a:solidFill>
                <a:srgbClr val="7F7F7F"/>
              </a:solidFill>
            </a:endParaRPr>
          </a:p>
          <a:p>
            <a:pPr marL="0" indent="0"/>
            <a:endParaRPr lang="en-US" sz="2000" dirty="0"/>
          </a:p>
        </p:txBody>
      </p:sp>
      <p:sp>
        <p:nvSpPr>
          <p:cNvPr id="16" name="Content Placeholder 15"/>
          <p:cNvSpPr>
            <a:spLocks noGrp="1"/>
          </p:cNvSpPr>
          <p:nvPr>
            <p:ph sz="half" idx="2"/>
          </p:nvPr>
        </p:nvSpPr>
        <p:spPr>
          <a:xfrm>
            <a:off x="4958001" y="1626477"/>
            <a:ext cx="3200400" cy="2871657"/>
          </a:xfrm>
        </p:spPr>
        <p:txBody>
          <a:bodyPr>
            <a:normAutofit lnSpcReduction="10000"/>
          </a:bodyPr>
          <a:lstStyle/>
          <a:p>
            <a:pPr>
              <a:buFont typeface="Arial"/>
              <a:buChar char="•"/>
            </a:pPr>
            <a:r>
              <a:rPr lang="en-US" sz="2000" dirty="0">
                <a:solidFill>
                  <a:srgbClr val="000000"/>
                </a:solidFill>
              </a:rPr>
              <a:t>DMP Corporation Batch Systems</a:t>
            </a:r>
          </a:p>
          <a:p>
            <a:pPr>
              <a:buFont typeface="Arial"/>
              <a:buChar char="•"/>
            </a:pPr>
            <a:r>
              <a:rPr lang="en-US" sz="2000" dirty="0">
                <a:solidFill>
                  <a:srgbClr val="000000"/>
                </a:solidFill>
              </a:rPr>
              <a:t>Walla Walla Environmental</a:t>
            </a:r>
          </a:p>
          <a:p>
            <a:pPr>
              <a:buFont typeface="Arial"/>
              <a:buChar char="•"/>
            </a:pPr>
            <a:r>
              <a:rPr lang="en-US" sz="2000" dirty="0">
                <a:solidFill>
                  <a:srgbClr val="000000"/>
                </a:solidFill>
              </a:rPr>
              <a:t>Dissolved Air Flotation Systems (DAF’s)</a:t>
            </a:r>
          </a:p>
          <a:p>
            <a:pPr>
              <a:buFont typeface="Arial"/>
              <a:buChar char="•"/>
            </a:pPr>
            <a:r>
              <a:rPr lang="en-US" sz="2000" dirty="0">
                <a:solidFill>
                  <a:srgbClr val="000000"/>
                </a:solidFill>
              </a:rPr>
              <a:t>Clarifiers</a:t>
            </a:r>
          </a:p>
          <a:p>
            <a:pPr>
              <a:buFont typeface="Arial"/>
              <a:buChar char="•"/>
            </a:pPr>
            <a:r>
              <a:rPr lang="en-US" sz="2000" dirty="0">
                <a:solidFill>
                  <a:srgbClr val="000000"/>
                </a:solidFill>
              </a:rPr>
              <a:t>Among others</a:t>
            </a:r>
          </a:p>
          <a:p>
            <a:endParaRPr lang="en-US" sz="2000" dirty="0">
              <a:solidFill>
                <a:srgbClr val="7F7F7F"/>
              </a:solidFill>
            </a:endParaRPr>
          </a:p>
          <a:p>
            <a:endParaRPr lang="en-US" sz="2000" dirty="0">
              <a:solidFill>
                <a:srgbClr val="7F7F7F"/>
              </a:solidFill>
            </a:endParaRPr>
          </a:p>
          <a:p>
            <a:endParaRPr lang="en-US" sz="2000" dirty="0"/>
          </a:p>
        </p:txBody>
      </p:sp>
      <p:sp>
        <p:nvSpPr>
          <p:cNvPr id="2" name="Title 1"/>
          <p:cNvSpPr>
            <a:spLocks noGrp="1"/>
          </p:cNvSpPr>
          <p:nvPr>
            <p:ph type="title"/>
          </p:nvPr>
        </p:nvSpPr>
        <p:spPr/>
        <p:txBody>
          <a:bodyPr/>
          <a:lstStyle/>
          <a:p>
            <a:pPr algn="ctr"/>
            <a:r>
              <a:rPr lang="en-US" dirty="0"/>
              <a:t>pretreatment systems MC products work in</a:t>
            </a:r>
          </a:p>
        </p:txBody>
      </p:sp>
      <p:pic>
        <p:nvPicPr>
          <p:cNvPr id="10" name="Picture 9" descr="Untitled-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93997" y="6264869"/>
            <a:ext cx="960687" cy="529056"/>
          </a:xfrm>
          <a:prstGeom prst="rect">
            <a:avLst/>
          </a:prstGeom>
        </p:spPr>
      </p:pic>
    </p:spTree>
    <p:extLst>
      <p:ext uri="{BB962C8B-B14F-4D97-AF65-F5344CB8AC3E}">
        <p14:creationId xmlns:p14="http://schemas.microsoft.com/office/powerpoint/2010/main" val="2499199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140000">
            <a:off x="1015460" y="2069438"/>
            <a:ext cx="5486400" cy="867444"/>
          </a:xfrm>
        </p:spPr>
        <p:txBody>
          <a:bodyPr/>
          <a:lstStyle/>
          <a:p>
            <a:r>
              <a:rPr lang="en-US" dirty="0"/>
              <a:t>Benefits of </a:t>
            </a:r>
            <a:r>
              <a:rPr lang="en-US" dirty="0" err="1"/>
              <a:t>mC</a:t>
            </a:r>
            <a:r>
              <a:rPr lang="en-US"/>
              <a:t> chemistry</a:t>
            </a:r>
            <a:endParaRPr lang="en-US" dirty="0"/>
          </a:p>
        </p:txBody>
      </p:sp>
      <p:pic>
        <p:nvPicPr>
          <p:cNvPr id="4" name="Picture Placeholder 3" descr="Ref Pic 7.jpg"/>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l="11094" r="11094"/>
          <a:stretch>
            <a:fillRect/>
          </a:stretch>
        </p:blipFill>
        <p:spPr/>
      </p:pic>
    </p:spTree>
    <p:extLst>
      <p:ext uri="{BB962C8B-B14F-4D97-AF65-F5344CB8AC3E}">
        <p14:creationId xmlns:p14="http://schemas.microsoft.com/office/powerpoint/2010/main" val="3919236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to the MC line of chemistry vs. liquid chemistry</a:t>
            </a:r>
          </a:p>
        </p:txBody>
      </p:sp>
      <p:sp>
        <p:nvSpPr>
          <p:cNvPr id="3" name="Content Placeholder 2"/>
          <p:cNvSpPr>
            <a:spLocks noGrp="1"/>
          </p:cNvSpPr>
          <p:nvPr>
            <p:ph idx="1"/>
          </p:nvPr>
        </p:nvSpPr>
        <p:spPr/>
        <p:txBody>
          <a:bodyPr>
            <a:normAutofit fontScale="77500" lnSpcReduction="20000"/>
          </a:bodyPr>
          <a:lstStyle/>
          <a:p>
            <a:pPr lvl="1"/>
            <a:r>
              <a:rPr lang="en-US" dirty="0"/>
              <a:t>An average of 30 to 68% cost reduction per year </a:t>
            </a:r>
          </a:p>
          <a:p>
            <a:pPr lvl="1"/>
            <a:r>
              <a:rPr lang="en-US" dirty="0"/>
              <a:t>One non – hazardous product versus three liquid chemicals in which two are considered hazardous</a:t>
            </a:r>
          </a:p>
          <a:p>
            <a:pPr lvl="1"/>
            <a:r>
              <a:rPr lang="en-US" dirty="0"/>
              <a:t>Haul-off reduction in sludge weight/volume. Study conducted at 2 facilities. </a:t>
            </a:r>
          </a:p>
          <a:p>
            <a:pPr lvl="1"/>
            <a:r>
              <a:rPr lang="en-US" dirty="0"/>
              <a:t>Eliminate multiple liquid chemical pumps and the possibility of injury from the hazardous chemicals when addressing repairs </a:t>
            </a:r>
          </a:p>
          <a:p>
            <a:pPr lvl="1"/>
            <a:r>
              <a:rPr lang="en-US" dirty="0"/>
              <a:t>Eliminate the storage of used liquid drums and totes </a:t>
            </a:r>
          </a:p>
          <a:p>
            <a:pPr lvl="1"/>
            <a:r>
              <a:rPr lang="en-US" dirty="0"/>
              <a:t>Eliminate the costs of handling the used drums and totes for either disposal or to have shipped back to vendor </a:t>
            </a:r>
          </a:p>
          <a:p>
            <a:pPr lvl="1"/>
            <a:r>
              <a:rPr lang="en-US" dirty="0"/>
              <a:t>No capital costs to convert to MCI product </a:t>
            </a:r>
          </a:p>
          <a:p>
            <a:pPr lvl="1"/>
            <a:r>
              <a:rPr lang="en-US" dirty="0"/>
              <a:t>Staff likes the simplicity of the single product </a:t>
            </a:r>
          </a:p>
          <a:p>
            <a:pPr lvl="1"/>
            <a:r>
              <a:rPr lang="en-US" dirty="0"/>
              <a:t>Eliminate the use of Diatomaceous Earth (DE) for pre coating Filter Presses </a:t>
            </a:r>
          </a:p>
          <a:p>
            <a:pPr lvl="1"/>
            <a:r>
              <a:rPr lang="en-US" dirty="0"/>
              <a:t>A consistent dry filter cake is obtained, meeting the </a:t>
            </a:r>
            <a:r>
              <a:rPr lang="en-US" dirty="0" err="1"/>
              <a:t>landfil</a:t>
            </a:r>
            <a:r>
              <a:rPr lang="en-US"/>
              <a:t> </a:t>
            </a:r>
            <a:r>
              <a:rPr lang="en-US" dirty="0"/>
              <a:t>requirements for non-hazardous material </a:t>
            </a:r>
          </a:p>
          <a:p>
            <a:pPr lvl="1"/>
            <a:r>
              <a:rPr lang="en-US" dirty="0"/>
              <a:t>Improved settling time with the sludge after treatment. This allows decanting water sooner increasing the hydraulics of the system</a:t>
            </a:r>
          </a:p>
          <a:p>
            <a:pPr lvl="1"/>
            <a:r>
              <a:rPr lang="en-US" b="1" dirty="0"/>
              <a:t>Note:</a:t>
            </a:r>
            <a:r>
              <a:rPr lang="en-US" dirty="0"/>
              <a:t> We do offer a line of liquid chemistry but have found for the reasons listed above, facilities prefer the dry bentonite clay based chemistry</a:t>
            </a:r>
          </a:p>
          <a:p>
            <a:pPr lvl="1"/>
            <a:r>
              <a:rPr lang="en-US" b="1" dirty="0"/>
              <a:t>Note:</a:t>
            </a:r>
            <a:r>
              <a:rPr lang="en-US" dirty="0"/>
              <a:t> We also provide chemicals and service for Boiler and Cooling Tower Treatment on the West Coast </a:t>
            </a:r>
          </a:p>
          <a:p>
            <a:pPr lvl="1"/>
            <a:endParaRPr lang="en-US" dirty="0"/>
          </a:p>
        </p:txBody>
      </p:sp>
      <p:pic>
        <p:nvPicPr>
          <p:cNvPr id="5" name="Picture 4" descr="Untitled-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93997" y="6264869"/>
            <a:ext cx="960687" cy="529056"/>
          </a:xfrm>
          <a:prstGeom prst="rect">
            <a:avLst/>
          </a:prstGeom>
        </p:spPr>
      </p:pic>
    </p:spTree>
    <p:extLst>
      <p:ext uri="{BB962C8B-B14F-4D97-AF65-F5344CB8AC3E}">
        <p14:creationId xmlns:p14="http://schemas.microsoft.com/office/powerpoint/2010/main" val="378373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A081-830C-4AEC-8178-5DF8D3D67FB9}"/>
              </a:ext>
            </a:extLst>
          </p:cNvPr>
          <p:cNvSpPr>
            <a:spLocks noGrp="1"/>
          </p:cNvSpPr>
          <p:nvPr>
            <p:ph type="title"/>
          </p:nvPr>
        </p:nvSpPr>
        <p:spPr/>
        <p:txBody>
          <a:bodyPr/>
          <a:lstStyle/>
          <a:p>
            <a:r>
              <a:rPr lang="en-US" dirty="0"/>
              <a:t>Specialized Products for the Corrugating Industry</a:t>
            </a:r>
          </a:p>
        </p:txBody>
      </p:sp>
      <p:sp>
        <p:nvSpPr>
          <p:cNvPr id="3" name="Content Placeholder 2">
            <a:extLst>
              <a:ext uri="{FF2B5EF4-FFF2-40B4-BE49-F238E27FC236}">
                <a16:creationId xmlns:a16="http://schemas.microsoft.com/office/drawing/2014/main" id="{570813A9-6922-49CE-AEEF-2282AA888B7A}"/>
              </a:ext>
            </a:extLst>
          </p:cNvPr>
          <p:cNvSpPr>
            <a:spLocks noGrp="1"/>
          </p:cNvSpPr>
          <p:nvPr>
            <p:ph idx="1"/>
          </p:nvPr>
        </p:nvSpPr>
        <p:spPr>
          <a:xfrm>
            <a:off x="822960" y="1100628"/>
            <a:ext cx="7520940" cy="3928572"/>
          </a:xfrm>
        </p:spPr>
        <p:txBody>
          <a:bodyPr>
            <a:noAutofit/>
          </a:bodyPr>
          <a:lstStyle/>
          <a:p>
            <a:r>
              <a:rPr lang="en-US" sz="1000" dirty="0"/>
              <a:t>MC 1300 (AMA DP 35); </a:t>
            </a:r>
            <a:r>
              <a:rPr lang="en-US" sz="1000" b="0" dirty="0"/>
              <a:t>this product is a biocide in 1 lb. soluble bags.  It is used to control bacteria in starch batches and/or in water reuse systems where the treated water is used to make starch.  Works well in wheat and corn starches. </a:t>
            </a:r>
            <a:r>
              <a:rPr lang="en-US" sz="1000" dirty="0"/>
              <a:t>Contains NO VOC’s.</a:t>
            </a:r>
          </a:p>
          <a:p>
            <a:r>
              <a:rPr lang="en-US" sz="1000" dirty="0"/>
              <a:t>MC 1310 (HL Defoamer 10 - Liquid); </a:t>
            </a:r>
            <a:r>
              <a:rPr lang="en-US" sz="1000" b="0" dirty="0"/>
              <a:t>this product is used to eliminate foam when required.  It can be manually fed or set up with automated feed. </a:t>
            </a:r>
            <a:r>
              <a:rPr lang="en-US" sz="1000" dirty="0"/>
              <a:t>Contains NO VOC’s</a:t>
            </a:r>
            <a:r>
              <a:rPr lang="en-US" sz="1000" b="0" dirty="0"/>
              <a:t>. Provided in 55 gallon drums.</a:t>
            </a:r>
          </a:p>
          <a:p>
            <a:r>
              <a:rPr lang="en-US" sz="1000" dirty="0"/>
              <a:t>MC 1320 (HL H2S Reducer - Liquid); </a:t>
            </a:r>
            <a:r>
              <a:rPr lang="en-US" sz="1000" b="0" dirty="0"/>
              <a:t>this product attacks the H2S which is the cause of odors, eliminating them within minutes.  It can be manually fed, or set up with automated feed.  The product does not have an odor. Best for sumps/pits/Holding Tanks. </a:t>
            </a:r>
            <a:r>
              <a:rPr lang="en-US" sz="1000" dirty="0"/>
              <a:t>Contains NO VOC’s. </a:t>
            </a:r>
            <a:r>
              <a:rPr lang="en-US" sz="1000" b="0" dirty="0"/>
              <a:t>Provided in 5 gallon pails, 55 gallon drums or 275 gallon totes. Most commonly used in 5 gallon pails.</a:t>
            </a:r>
          </a:p>
          <a:p>
            <a:r>
              <a:rPr lang="en-US" sz="1000" dirty="0"/>
              <a:t>MC 1330 (HL Odor Redux – Liquid); </a:t>
            </a:r>
            <a:r>
              <a:rPr lang="en-US" sz="1000" b="0" dirty="0"/>
              <a:t>this product works the same as the MC 1320 product, but leaves a nice fresh scent.  Provided in 5 gallon pails, 55 gallon drums or 275 gallon totes. </a:t>
            </a:r>
            <a:r>
              <a:rPr lang="en-US" sz="1000" dirty="0"/>
              <a:t>Contains NO VOC’s</a:t>
            </a:r>
            <a:r>
              <a:rPr lang="en-US" sz="1000" b="0" dirty="0"/>
              <a:t>. Most commonly used in 5 gallon pails.</a:t>
            </a:r>
          </a:p>
          <a:p>
            <a:r>
              <a:rPr lang="en-US" sz="1000" dirty="0"/>
              <a:t>MC 1340 (HL Starch Line Cleaner – Liquid); </a:t>
            </a:r>
            <a:r>
              <a:rPr lang="en-US" sz="1000" b="0" dirty="0"/>
              <a:t>this product is used to clean starch batch tanks, starch lines and starch pans on the corrugator. It is applied to the batch tank, diluted with water, and recirculated. It can be manually fed (most common) or fed with automation. Works well with wheat and corn starches. </a:t>
            </a:r>
            <a:r>
              <a:rPr lang="en-US" sz="1000" dirty="0"/>
              <a:t>Contains NO VOC’s</a:t>
            </a:r>
            <a:r>
              <a:rPr lang="en-US" sz="1000" b="0" dirty="0"/>
              <a:t>. Provided in 5 gallon pails, 55 gallon drums or 275 gallon totes. Most commonly used in 5 gallon pails.</a:t>
            </a:r>
          </a:p>
          <a:p>
            <a:r>
              <a:rPr lang="en-US" sz="1000" dirty="0"/>
              <a:t>MC 1350 (HL Green X – Liquid);</a:t>
            </a:r>
            <a:r>
              <a:rPr lang="en-US" sz="1000" b="0" dirty="0"/>
              <a:t> this product is used to control bacteria within wheat and corn starches. It can be fed manually but most customers prefer it to be fed with automation. This can be accomplished to interlock with main control panel to energize the feed pump controlled by a timer in order to have an accurate dosage per starch batch. </a:t>
            </a:r>
            <a:r>
              <a:rPr lang="en-US" sz="1000" dirty="0"/>
              <a:t>Contains NO VOC’s </a:t>
            </a:r>
            <a:r>
              <a:rPr lang="en-US" sz="1000" b="0" dirty="0"/>
              <a:t>and is  considered Gras Approved. Provided in 55 gallon drums and/or 275 gallon totes.</a:t>
            </a:r>
          </a:p>
          <a:p>
            <a:r>
              <a:rPr lang="en-US" sz="1000" dirty="0"/>
              <a:t>MC 1360 (Formula 110 – Powder); </a:t>
            </a:r>
            <a:r>
              <a:rPr lang="en-US" sz="1000" b="0" dirty="0"/>
              <a:t>this product is used to attack H2S to eliminate odors. It is provided in 1 lb. soluble bags, best applied manually to Holding Tanks, Treatment Tanks, and Water Reuse Tanks. </a:t>
            </a:r>
            <a:r>
              <a:rPr lang="en-US" sz="1000" dirty="0"/>
              <a:t>Contains NO VOC’s. </a:t>
            </a:r>
          </a:p>
          <a:p>
            <a:endParaRPr lang="en-US" sz="1000" dirty="0"/>
          </a:p>
          <a:p>
            <a:r>
              <a:rPr lang="en-US" sz="1000" dirty="0"/>
              <a:t>      </a:t>
            </a:r>
          </a:p>
        </p:txBody>
      </p:sp>
    </p:spTree>
    <p:extLst>
      <p:ext uri="{BB962C8B-B14F-4D97-AF65-F5344CB8AC3E}">
        <p14:creationId xmlns:p14="http://schemas.microsoft.com/office/powerpoint/2010/main" val="2978328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140000">
            <a:off x="1015460" y="2069438"/>
            <a:ext cx="5486400" cy="867444"/>
          </a:xfrm>
        </p:spPr>
        <p:txBody>
          <a:bodyPr/>
          <a:lstStyle/>
          <a:p>
            <a:r>
              <a:rPr lang="en-US" dirty="0"/>
              <a:t>Wastewater Pretreatment Equipment</a:t>
            </a:r>
          </a:p>
        </p:txBody>
      </p:sp>
      <p:pic>
        <p:nvPicPr>
          <p:cNvPr id="7" name="Picture Placeholder 6" descr="IMG_1389.JPG"/>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l="11094" r="11094"/>
          <a:stretch>
            <a:fillRect/>
          </a:stretch>
        </p:blipFill>
        <p:spPr/>
      </p:pic>
    </p:spTree>
    <p:extLst>
      <p:ext uri="{BB962C8B-B14F-4D97-AF65-F5344CB8AC3E}">
        <p14:creationId xmlns:p14="http://schemas.microsoft.com/office/powerpoint/2010/main" val="160559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cstate="email">
            <a:extLst>
              <a:ext uri="{28A0092B-C50C-407E-A947-70E740481C1C}">
                <a14:useLocalDpi xmlns:a14="http://schemas.microsoft.com/office/drawing/2010/main" val="0"/>
              </a:ext>
            </a:extLst>
          </a:blip>
          <a:stretch>
            <a:fillRect/>
          </a:stretch>
        </p:blipFill>
        <p:spPr>
          <a:xfrm>
            <a:off x="4210759" y="1270062"/>
            <a:ext cx="4133141" cy="49148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Content Placeholder 1"/>
          <p:cNvSpPr>
            <a:spLocks noGrp="1"/>
          </p:cNvSpPr>
          <p:nvPr>
            <p:ph sz="half" idx="1"/>
          </p:nvPr>
        </p:nvSpPr>
        <p:spPr/>
        <p:txBody>
          <a:bodyPr>
            <a:normAutofit/>
          </a:bodyPr>
          <a:lstStyle/>
          <a:p>
            <a:r>
              <a:rPr lang="en-US" sz="2000" dirty="0"/>
              <a:t>500 to 7000 Gallons</a:t>
            </a:r>
          </a:p>
          <a:p>
            <a:pPr lvl="1"/>
            <a:r>
              <a:rPr lang="en-US" sz="1800" dirty="0"/>
              <a:t>HMI/PLC Touch Screen Control Panel (</a:t>
            </a:r>
            <a:r>
              <a:rPr lang="en-US" sz="1800"/>
              <a:t>UL Certified)</a:t>
            </a:r>
            <a:endParaRPr lang="en-US" sz="1800" dirty="0"/>
          </a:p>
          <a:p>
            <a:pPr lvl="1"/>
            <a:r>
              <a:rPr lang="en-US" sz="1800" dirty="0"/>
              <a:t>Automated and Dependable</a:t>
            </a:r>
          </a:p>
          <a:p>
            <a:pPr lvl="1"/>
            <a:r>
              <a:rPr lang="en-US" sz="1800" dirty="0"/>
              <a:t>Cone bottom tanks for best sludge removal and cleaning</a:t>
            </a:r>
          </a:p>
          <a:p>
            <a:pPr lvl="1"/>
            <a:r>
              <a:rPr lang="en-US" sz="1800" dirty="0"/>
              <a:t>Designed to use MC Chemistry</a:t>
            </a:r>
          </a:p>
          <a:p>
            <a:pPr lvl="1"/>
            <a:r>
              <a:rPr lang="en-US" sz="1800" dirty="0"/>
              <a:t>Provide installation and startup</a:t>
            </a:r>
          </a:p>
          <a:p>
            <a:pPr lvl="1"/>
            <a:r>
              <a:rPr lang="en-US" sz="1800" dirty="0"/>
              <a:t>We train the operators</a:t>
            </a:r>
          </a:p>
        </p:txBody>
      </p:sp>
      <p:sp>
        <p:nvSpPr>
          <p:cNvPr id="4" name="Title 3"/>
          <p:cNvSpPr>
            <a:spLocks noGrp="1"/>
          </p:cNvSpPr>
          <p:nvPr>
            <p:ph type="title"/>
          </p:nvPr>
        </p:nvSpPr>
        <p:spPr/>
        <p:txBody>
          <a:bodyPr/>
          <a:lstStyle/>
          <a:p>
            <a:r>
              <a:rPr lang="en-US" dirty="0"/>
              <a:t>Batch Systems</a:t>
            </a:r>
          </a:p>
        </p:txBody>
      </p:sp>
      <p:pic>
        <p:nvPicPr>
          <p:cNvPr id="7" name="Picture 6" descr="Untitled-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93997" y="6264869"/>
            <a:ext cx="960687" cy="529056"/>
          </a:xfrm>
          <a:prstGeom prst="rect">
            <a:avLst/>
          </a:prstGeom>
        </p:spPr>
      </p:pic>
    </p:spTree>
    <p:extLst>
      <p:ext uri="{BB962C8B-B14F-4D97-AF65-F5344CB8AC3E}">
        <p14:creationId xmlns:p14="http://schemas.microsoft.com/office/powerpoint/2010/main" val="1723268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W System P&amp;ID.pdf"/>
          <p:cNvPicPr>
            <a:picLocks noChangeAspect="1"/>
          </p:cNvPicPr>
          <p:nvPr/>
        </p:nvPicPr>
        <p:blipFill rotWithShape="1">
          <a:blip r:embed="rId2" cstate="email">
            <a:extLst>
              <a:ext uri="{28A0092B-C50C-407E-A947-70E740481C1C}">
                <a14:useLocalDpi xmlns:a14="http://schemas.microsoft.com/office/drawing/2010/main" val="0"/>
              </a:ext>
            </a:extLst>
          </a:blip>
          <a:srcRect l="20966" t="16020" r="4210" b="7396"/>
          <a:stretch/>
        </p:blipFill>
        <p:spPr>
          <a:xfrm rot="5400000">
            <a:off x="2947159" y="-242072"/>
            <a:ext cx="5072526" cy="66679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descr="Untitled-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93997" y="6264869"/>
            <a:ext cx="960687" cy="529056"/>
          </a:xfrm>
          <a:prstGeom prst="rect">
            <a:avLst/>
          </a:prstGeom>
        </p:spPr>
      </p:pic>
      <p:sp>
        <p:nvSpPr>
          <p:cNvPr id="4" name="Title 3"/>
          <p:cNvSpPr txBox="1">
            <a:spLocks/>
          </p:cNvSpPr>
          <p:nvPr/>
        </p:nvSpPr>
        <p:spPr>
          <a:xfrm>
            <a:off x="822960" y="365760"/>
            <a:ext cx="7520940" cy="548640"/>
          </a:xfrm>
          <a:prstGeom prst="rect">
            <a:avLst/>
          </a:prstGeom>
        </p:spPr>
        <p:txBody>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r>
              <a:rPr lang="en-US" dirty="0"/>
              <a:t>P &amp; ID of our batch pretreatment system</a:t>
            </a:r>
          </a:p>
        </p:txBody>
      </p:sp>
    </p:spTree>
    <p:extLst>
      <p:ext uri="{BB962C8B-B14F-4D97-AF65-F5344CB8AC3E}">
        <p14:creationId xmlns:p14="http://schemas.microsoft.com/office/powerpoint/2010/main" val="2106860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sz="2000" dirty="0"/>
              <a:t>Batch and Continuous Flow</a:t>
            </a:r>
          </a:p>
          <a:p>
            <a:pPr lvl="1"/>
            <a:r>
              <a:rPr lang="en-US" sz="1800" dirty="0"/>
              <a:t>Delivered as a package</a:t>
            </a:r>
          </a:p>
          <a:p>
            <a:pPr lvl="1"/>
            <a:r>
              <a:rPr lang="en-US" sz="1800" dirty="0"/>
              <a:t>Simple to operate </a:t>
            </a:r>
          </a:p>
          <a:p>
            <a:pPr lvl="1"/>
            <a:r>
              <a:rPr lang="en-US" sz="1800" dirty="0"/>
              <a:t>Consistent</a:t>
            </a:r>
          </a:p>
          <a:p>
            <a:pPr lvl="1"/>
            <a:r>
              <a:rPr lang="en-US" sz="1800" dirty="0"/>
              <a:t>Provide Installation and startup as an option</a:t>
            </a:r>
          </a:p>
          <a:p>
            <a:pPr lvl="1"/>
            <a:r>
              <a:rPr lang="en-US" sz="1800" dirty="0"/>
              <a:t>Train the operators </a:t>
            </a:r>
          </a:p>
        </p:txBody>
      </p:sp>
      <p:sp>
        <p:nvSpPr>
          <p:cNvPr id="4" name="Title 3"/>
          <p:cNvSpPr>
            <a:spLocks noGrp="1"/>
          </p:cNvSpPr>
          <p:nvPr>
            <p:ph type="title"/>
          </p:nvPr>
        </p:nvSpPr>
        <p:spPr/>
        <p:txBody>
          <a:bodyPr/>
          <a:lstStyle/>
          <a:p>
            <a:r>
              <a:rPr lang="en-US" dirty="0"/>
              <a:t>dewatering tables</a:t>
            </a:r>
          </a:p>
        </p:txBody>
      </p:sp>
      <p:pic>
        <p:nvPicPr>
          <p:cNvPr id="11" name="Content Placeholder 8" descr="Continous Flow Batch Dewatering Table System.JPG"/>
          <p:cNvPicPr>
            <a:picLocks noChangeAspect="1"/>
          </p:cNvPicPr>
          <p:nvPr/>
        </p:nvPicPr>
        <p:blipFill>
          <a:blip r:embed="rId2" cstate="email">
            <a:extLst>
              <a:ext uri="{28A0092B-C50C-407E-A947-70E740481C1C}">
                <a14:useLocalDpi xmlns:a14="http://schemas.microsoft.com/office/drawing/2010/main" val="0"/>
              </a:ext>
            </a:extLst>
          </a:blip>
          <a:srcRect l="17678" r="17678"/>
          <a:stretch>
            <a:fillRect/>
          </a:stretch>
        </p:blipFill>
        <p:spPr>
          <a:xfrm>
            <a:off x="4210759" y="1326807"/>
            <a:ext cx="4140791" cy="48033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3" name="Picture 12" descr="Untitled-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93997" y="6264869"/>
            <a:ext cx="960687" cy="529056"/>
          </a:xfrm>
          <a:prstGeom prst="rect">
            <a:avLst/>
          </a:prstGeom>
        </p:spPr>
      </p:pic>
    </p:spTree>
    <p:extLst>
      <p:ext uri="{BB962C8B-B14F-4D97-AF65-F5344CB8AC3E}">
        <p14:creationId xmlns:p14="http://schemas.microsoft.com/office/powerpoint/2010/main" val="1316751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lvl="1"/>
            <a:r>
              <a:rPr lang="en-US" sz="1800" dirty="0"/>
              <a:t>Best for sludge dewatering</a:t>
            </a:r>
            <a:endParaRPr lang="en-US" sz="1400" dirty="0"/>
          </a:p>
          <a:p>
            <a:pPr lvl="1"/>
            <a:r>
              <a:rPr lang="en-US" sz="1800" dirty="0"/>
              <a:t>Provide Installation as an option</a:t>
            </a:r>
          </a:p>
        </p:txBody>
      </p:sp>
      <p:sp>
        <p:nvSpPr>
          <p:cNvPr id="2" name="Title 1"/>
          <p:cNvSpPr>
            <a:spLocks noGrp="1"/>
          </p:cNvSpPr>
          <p:nvPr>
            <p:ph type="title"/>
          </p:nvPr>
        </p:nvSpPr>
        <p:spPr/>
        <p:txBody>
          <a:bodyPr/>
          <a:lstStyle/>
          <a:p>
            <a:r>
              <a:rPr lang="en-US" dirty="0"/>
              <a:t>Filter Presses</a:t>
            </a:r>
          </a:p>
        </p:txBody>
      </p:sp>
      <p:pic>
        <p:nvPicPr>
          <p:cNvPr id="6" name="Picture 5" descr="Untitled-1.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93997" y="6264869"/>
            <a:ext cx="960687" cy="529056"/>
          </a:xfrm>
          <a:prstGeom prst="rect">
            <a:avLst/>
          </a:prstGeom>
        </p:spPr>
      </p:pic>
      <p:pic>
        <p:nvPicPr>
          <p:cNvPr id="7" name="Content Placeholder 6" descr="IMG_1389.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17678" r="17678"/>
          <a:stretch>
            <a:fillRect/>
          </a:stretch>
        </p:blipFill>
        <p:spPr>
          <a:xfrm>
            <a:off x="5695259" y="434243"/>
            <a:ext cx="3058453" cy="35478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p:cNvPicPr>
            <a:picLocks noChangeAspect="1"/>
          </p:cNvPicPr>
          <p:nvPr/>
        </p:nvPicPr>
        <p:blipFill rotWithShape="1">
          <a:blip r:embed="rId4" cstate="email">
            <a:extLst>
              <a:ext uri="{28A0092B-C50C-407E-A947-70E740481C1C}">
                <a14:useLocalDpi xmlns:a14="http://schemas.microsoft.com/office/drawing/2010/main" val="0"/>
              </a:ext>
            </a:extLst>
          </a:blip>
          <a:srcRect l="1" r="31671"/>
          <a:stretch/>
        </p:blipFill>
        <p:spPr>
          <a:xfrm>
            <a:off x="3746739" y="3183821"/>
            <a:ext cx="2962656" cy="32518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8788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H Controller and Caustic Pump 4-20 ml Read Out.jpg"/>
          <p:cNvPicPr>
            <a:picLocks noGrp="1" noChangeAspect="1"/>
          </p:cNvPicPr>
          <p:nvPr>
            <p:ph sz="half" idx="2"/>
          </p:nvPr>
        </p:nvPicPr>
        <p:blipFill rotWithShape="1">
          <a:blip r:embed="rId2" cstate="email">
            <a:extLst>
              <a:ext uri="{28A0092B-C50C-407E-A947-70E740481C1C}">
                <a14:useLocalDpi xmlns:a14="http://schemas.microsoft.com/office/drawing/2010/main" val="0"/>
              </a:ext>
            </a:extLst>
          </a:blip>
          <a:srcRect t="-9" b="417"/>
          <a:stretch/>
        </p:blipFill>
        <p:spPr>
          <a:xfrm>
            <a:off x="4157839" y="1256831"/>
            <a:ext cx="4198938" cy="31354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Content Placeholder 2"/>
          <p:cNvSpPr>
            <a:spLocks noGrp="1"/>
          </p:cNvSpPr>
          <p:nvPr>
            <p:ph sz="half" idx="1"/>
          </p:nvPr>
        </p:nvSpPr>
        <p:spPr/>
        <p:txBody>
          <a:bodyPr>
            <a:normAutofit/>
          </a:bodyPr>
          <a:lstStyle/>
          <a:p>
            <a:pPr lvl="1"/>
            <a:r>
              <a:rPr lang="en-US" sz="1800" dirty="0"/>
              <a:t>Adjust pH when needed</a:t>
            </a:r>
          </a:p>
          <a:p>
            <a:pPr lvl="1"/>
            <a:r>
              <a:rPr lang="en-US" sz="1800" dirty="0"/>
              <a:t>Automated</a:t>
            </a:r>
          </a:p>
          <a:p>
            <a:pPr lvl="1"/>
            <a:r>
              <a:rPr lang="en-US" sz="1800" dirty="0"/>
              <a:t>Very dependable</a:t>
            </a:r>
          </a:p>
          <a:p>
            <a:pPr lvl="1"/>
            <a:r>
              <a:rPr lang="en-US" sz="1800" dirty="0"/>
              <a:t>Often used for pH adjusting treated water for reusing, wash down water, starch makeup within the corrugating industry </a:t>
            </a:r>
          </a:p>
        </p:txBody>
      </p:sp>
      <p:sp>
        <p:nvSpPr>
          <p:cNvPr id="2" name="Title 1"/>
          <p:cNvSpPr>
            <a:spLocks noGrp="1"/>
          </p:cNvSpPr>
          <p:nvPr>
            <p:ph type="title"/>
          </p:nvPr>
        </p:nvSpPr>
        <p:spPr/>
        <p:txBody>
          <a:bodyPr/>
          <a:lstStyle/>
          <a:p>
            <a:r>
              <a:rPr lang="en-US" dirty="0" err="1"/>
              <a:t>Ph</a:t>
            </a:r>
            <a:r>
              <a:rPr lang="en-US" dirty="0"/>
              <a:t> control systems</a:t>
            </a:r>
          </a:p>
        </p:txBody>
      </p:sp>
      <p:pic>
        <p:nvPicPr>
          <p:cNvPr id="5" name="Picture 4" descr="Untitled-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93997" y="6264869"/>
            <a:ext cx="960687" cy="529056"/>
          </a:xfrm>
          <a:prstGeom prst="rect">
            <a:avLst/>
          </a:prstGeom>
        </p:spPr>
      </p:pic>
    </p:spTree>
    <p:extLst>
      <p:ext uri="{BB962C8B-B14F-4D97-AF65-F5344CB8AC3E}">
        <p14:creationId xmlns:p14="http://schemas.microsoft.com/office/powerpoint/2010/main" val="272640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lvl="1"/>
            <a:r>
              <a:rPr lang="en-US" sz="1800" dirty="0"/>
              <a:t>We provide 2 Optional Styles</a:t>
            </a:r>
          </a:p>
          <a:p>
            <a:pPr lvl="1"/>
            <a:r>
              <a:rPr lang="en-US" sz="1800" dirty="0"/>
              <a:t>Holds 2000 lb. super sack of MC chemistry</a:t>
            </a:r>
          </a:p>
          <a:p>
            <a:pPr lvl="1"/>
            <a:r>
              <a:rPr lang="en-US" sz="1800" dirty="0"/>
              <a:t>Eliminates handling 50 lb. bags</a:t>
            </a:r>
          </a:p>
        </p:txBody>
      </p:sp>
      <p:sp>
        <p:nvSpPr>
          <p:cNvPr id="2" name="Title 1"/>
          <p:cNvSpPr>
            <a:spLocks noGrp="1"/>
          </p:cNvSpPr>
          <p:nvPr>
            <p:ph type="title"/>
          </p:nvPr>
        </p:nvSpPr>
        <p:spPr/>
        <p:txBody>
          <a:bodyPr/>
          <a:lstStyle/>
          <a:p>
            <a:r>
              <a:rPr lang="en-US" dirty="0"/>
              <a:t>Super sack hoppers</a:t>
            </a:r>
          </a:p>
        </p:txBody>
      </p:sp>
      <p:pic>
        <p:nvPicPr>
          <p:cNvPr id="4" name="Picture 3" descr="IMG_0048.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53779" y="434244"/>
            <a:ext cx="2945350" cy="32509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Picture 4" descr="Untitled-1.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093997" y="6264869"/>
            <a:ext cx="960687" cy="52905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57149" y="3183821"/>
            <a:ext cx="2942638" cy="32518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82429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140000">
            <a:off x="1015460" y="2069438"/>
            <a:ext cx="5486400" cy="867444"/>
          </a:xfrm>
        </p:spPr>
        <p:txBody>
          <a:bodyPr/>
          <a:lstStyle/>
          <a:p>
            <a:r>
              <a:rPr lang="en-US" dirty="0"/>
              <a:t>Wastewater pretreatment chemicals, showing the 3 or 4 liquid chemicals required</a:t>
            </a:r>
          </a:p>
        </p:txBody>
      </p:sp>
      <p:pic>
        <p:nvPicPr>
          <p:cNvPr id="5" name="Picture Placeholder 4" descr="Multiple Liquid Chemicals_cropped.jpg"/>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t="5438" b="5438"/>
          <a:stretch>
            <a:fillRect/>
          </a:stretch>
        </p:blipFill>
        <p:spPr/>
      </p:pic>
    </p:spTree>
    <p:extLst>
      <p:ext uri="{BB962C8B-B14F-4D97-AF65-F5344CB8AC3E}">
        <p14:creationId xmlns:p14="http://schemas.microsoft.com/office/powerpoint/2010/main" val="41031639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1182</TotalTime>
  <Words>963</Words>
  <Application>Microsoft Office PowerPoint</Application>
  <PresentationFormat>On-screen Show (4:3)</PresentationFormat>
  <Paragraphs>96</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Franklin Gothic Book</vt:lpstr>
      <vt:lpstr>Franklin Gothic Medium</vt:lpstr>
      <vt:lpstr>Tunga</vt:lpstr>
      <vt:lpstr>Wingdings</vt:lpstr>
      <vt:lpstr>Angles</vt:lpstr>
      <vt:lpstr>Meitler Consulting Inc</vt:lpstr>
      <vt:lpstr>Wastewater Pretreatment Equipment</vt:lpstr>
      <vt:lpstr>Batch Systems</vt:lpstr>
      <vt:lpstr>PowerPoint Presentation</vt:lpstr>
      <vt:lpstr>dewatering tables</vt:lpstr>
      <vt:lpstr>Filter Presses</vt:lpstr>
      <vt:lpstr>Ph control systems</vt:lpstr>
      <vt:lpstr>Super sack hoppers</vt:lpstr>
      <vt:lpstr>Wastewater pretreatment chemicals, showing the 3 or 4 liquid chemicals required</vt:lpstr>
      <vt:lpstr>Bentonite Clay based blends</vt:lpstr>
      <vt:lpstr>Where we Fit in</vt:lpstr>
      <vt:lpstr>pretreatment systems MC products work in</vt:lpstr>
      <vt:lpstr>Benefits of mC chemistry</vt:lpstr>
      <vt:lpstr>Benefits to the MC line of chemistry vs. liquid chemistry</vt:lpstr>
      <vt:lpstr>Specialized Products for the Corrugating Industry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Meitler Consultig Inc</dc:title>
  <dc:creator>Laura LaCommare</dc:creator>
  <cp:lastModifiedBy>Peter Wensloff</cp:lastModifiedBy>
  <cp:revision>99</cp:revision>
  <dcterms:created xsi:type="dcterms:W3CDTF">2015-04-06T17:04:51Z</dcterms:created>
  <dcterms:modified xsi:type="dcterms:W3CDTF">2018-10-22T23:44:13Z</dcterms:modified>
</cp:coreProperties>
</file>